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5"/>
  </p:notesMasterIdLst>
  <p:sldIdLst>
    <p:sldId id="2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5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5BCDA89-65C7-44B3-8AE0-3DBC4E553FE7}">
          <p14:sldIdLst>
            <p14:sldId id="256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5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46" autoAdjust="0"/>
  </p:normalViewPr>
  <p:slideViewPr>
    <p:cSldViewPr>
      <p:cViewPr>
        <p:scale>
          <a:sx n="47" d="100"/>
          <a:sy n="47" d="100"/>
        </p:scale>
        <p:origin x="-117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3C142-6428-4A19-A88B-0A5130FA75D0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08015-807E-4EAD-B05C-CF8ECFA24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17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0656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656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9C32-FEF2-4E9E-85A1-AACF41FA6A42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61B6-F313-400D-92EB-CE18BD6975D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973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CB87-EA84-4942-B39C-1218F1572367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6FEB-9ADC-4844-BCCA-D9831E337AA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69978"/>
      </p:ext>
    </p:extLst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5D3B5-9B0A-4A6C-AC43-7C6F6294B099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7B50A-4CAD-411A-8150-156E580D449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156721"/>
      </p:ext>
    </p:extLst>
  </p:cSld>
  <p:clrMapOvr>
    <a:masterClrMapping/>
  </p:clrMapOvr>
  <p:transition spd="slow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AC20F-5914-45D1-9C36-A7203A6036A5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4599-5215-4F0B-BCBD-C34B1F2018C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602816"/>
      </p:ext>
    </p:extLst>
  </p:cSld>
  <p:clrMapOvr>
    <a:masterClrMapping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F5B48-CE99-4F58-9C3B-876435E4E5E9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0D35-A99D-4AB3-8272-2AC284F0C1A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234500"/>
      </p:ext>
    </p:extLst>
  </p:cSld>
  <p:clrMapOvr>
    <a:masterClrMapping/>
  </p:clrMapOvr>
  <p:transition spd="slow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BE107-0500-436C-80D0-68FF3816AED8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2ECC1-A998-4915-A630-F3BFC68CDC2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88591"/>
      </p:ext>
    </p:extLst>
  </p:cSld>
  <p:clrMapOvr>
    <a:masterClrMapping/>
  </p:clrMapOvr>
  <p:transition spd="slow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4BB7-E047-43FA-AADD-B4E854D60B03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7122-6B5A-471C-A218-7E3B3527861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47530"/>
      </p:ext>
    </p:extLst>
  </p:cSld>
  <p:clrMapOvr>
    <a:masterClrMapping/>
  </p:clrMapOvr>
  <p:transition spd="slow"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DC8D9-4B24-4164-A152-2E993363BF8A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021E9-7D1D-48D8-8565-400A4730E3E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087258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9218C-F5A6-4541-BBD8-6734EF6E08CF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2EB65-27AE-443F-9A8F-71D7AB11BA1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33642"/>
      </p:ext>
    </p:extLst>
  </p:cSld>
  <p:clrMapOvr>
    <a:masterClrMapping/>
  </p:clrMapOvr>
  <p:transition spd="slow"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62D60-5A9B-48ED-AD1D-6F3C6FD4685D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9635B-4AFF-44E9-88FB-13D90C9406A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097021"/>
      </p:ext>
    </p:extLst>
  </p:cSld>
  <p:clrMapOvr>
    <a:masterClrMapping/>
  </p:clrMapOvr>
  <p:transition spd="slow"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8212D-3938-44E4-99D8-3797004FBC62}" type="datetimeFigureOut">
              <a:rPr lang="ru-RU">
                <a:solidFill>
                  <a:srgbClr val="FFFFFF"/>
                </a:solidFill>
              </a:rPr>
              <a:pPr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D034A-6720-4A3A-9249-642A7B02DF0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9126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0F1631-4899-408A-AB6A-D34CEA05934C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9FE90D-0420-462F-9EBF-89D07356B01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547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7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8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549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9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0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0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0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0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0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550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1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2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2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2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2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2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2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0553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54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554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6328E6-7166-4849-9722-A7E87F91A2F2}" type="datetimeFigureOut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26.10.2011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10554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0554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D40853-D65A-48F2-9E8A-A26919A4D4AE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868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39" grpId="0"/>
      <p:bldP spid="10554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5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554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8599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FF66"/>
                </a:solidFill>
                <a:effectLst/>
                <a:latin typeface="Arial Black" pitchFamily="34" charset="0"/>
                <a:cs typeface="Times New Roman" pitchFamily="18" charset="0"/>
              </a:rPr>
              <a:t> ОСОБЕННОСТИ КОРРУПЦИОННЫХ ОТНОШЕНИЙ</a:t>
            </a:r>
            <a:br>
              <a:rPr lang="ru-RU" sz="2800" b="1" dirty="0" smtClean="0">
                <a:solidFill>
                  <a:srgbClr val="FFFF66"/>
                </a:solidFill>
                <a:effectLst/>
                <a:latin typeface="Arial Black" pitchFamily="34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200796" cy="709602"/>
          </a:xfrm>
        </p:spPr>
        <p:txBody>
          <a:bodyPr/>
          <a:lstStyle/>
          <a:p>
            <a:pPr algn="ctr"/>
            <a:r>
              <a:rPr lang="ru-RU" b="1" dirty="0" err="1" smtClean="0"/>
              <a:t>Гитман</a:t>
            </a:r>
            <a:r>
              <a:rPr lang="ru-RU" b="1" dirty="0" smtClean="0"/>
              <a:t> А.В., </a:t>
            </a:r>
            <a:r>
              <a:rPr lang="ru-RU" b="1" dirty="0" err="1" smtClean="0"/>
              <a:t>к.п.н</a:t>
            </a:r>
            <a:r>
              <a:rPr lang="ru-RU" b="1" dirty="0" smtClean="0"/>
              <a:t>., доцент </a:t>
            </a:r>
            <a:r>
              <a:rPr lang="ru-RU" b="1" dirty="0" err="1" smtClean="0"/>
              <a:t>КубГУ</a:t>
            </a:r>
            <a:endParaRPr lang="ru-RU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92000">
              <a:srgbClr val="D4DEFF">
                <a:lumMod val="0"/>
                <a:lumOff val="100000"/>
                <a:alpha val="3000"/>
              </a:srgbClr>
            </a:gs>
            <a:gs pos="9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836613"/>
            <a:ext cx="8229600" cy="5487987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C0000"/>
                </a:solidFill>
              </a:rPr>
              <a:t>Для дополнения понятия коррупции </a:t>
            </a:r>
            <a:r>
              <a:rPr lang="ru-RU" sz="3600" b="1" dirty="0" smtClean="0">
                <a:solidFill>
                  <a:srgbClr val="CC0000"/>
                </a:solidFill>
              </a:rPr>
              <a:t>вводится </a:t>
            </a:r>
            <a:r>
              <a:rPr lang="ru-RU" sz="3600" b="1" dirty="0">
                <a:solidFill>
                  <a:srgbClr val="CC0000"/>
                </a:solidFill>
              </a:rPr>
              <a:t>еще одно лицо - клиент. </a:t>
            </a:r>
            <a:endParaRPr lang="ru-RU" sz="3600" b="1" dirty="0" smtClean="0">
              <a:solidFill>
                <a:srgbClr val="CC0000"/>
              </a:solidFill>
            </a:endParaRPr>
          </a:p>
          <a:p>
            <a:r>
              <a:rPr lang="ru-RU" sz="3600" b="1" dirty="0" smtClean="0">
                <a:solidFill>
                  <a:srgbClr val="CC0000"/>
                </a:solidFill>
              </a:rPr>
              <a:t>Это лицо, </a:t>
            </a:r>
            <a:r>
              <a:rPr lang="ru-RU" sz="3600" b="1" dirty="0">
                <a:solidFill>
                  <a:srgbClr val="CC0000"/>
                </a:solidFill>
              </a:rPr>
              <a:t>вступающее в сговор с агентом для осуществления </a:t>
            </a:r>
            <a:r>
              <a:rPr lang="ru-RU" sz="3600" b="1" dirty="0" smtClean="0">
                <a:solidFill>
                  <a:srgbClr val="CC0000"/>
                </a:solidFill>
              </a:rPr>
              <a:t>коррупционных действий.</a:t>
            </a:r>
          </a:p>
          <a:p>
            <a:r>
              <a:rPr lang="ru-RU" sz="3600" b="1" dirty="0" smtClean="0">
                <a:solidFill>
                  <a:srgbClr val="CC0000"/>
                </a:solidFill>
              </a:rPr>
              <a:t> </a:t>
            </a:r>
            <a:r>
              <a:rPr lang="ru-RU" sz="3600" b="1" dirty="0">
                <a:solidFill>
                  <a:srgbClr val="CC0000"/>
                </a:solidFill>
              </a:rPr>
              <a:t>На обычном языке это </a:t>
            </a:r>
            <a:r>
              <a:rPr lang="ru-RU" sz="3600" b="1" dirty="0">
                <a:solidFill>
                  <a:srgbClr val="002060"/>
                </a:solidFill>
              </a:rPr>
              <a:t>взяткодатель</a:t>
            </a:r>
            <a:r>
              <a:rPr lang="ru-RU" sz="3600" b="1" dirty="0">
                <a:solidFill>
                  <a:srgbClr val="CC0000"/>
                </a:solidFill>
              </a:rPr>
              <a:t>.</a:t>
            </a:r>
          </a:p>
          <a:p>
            <a:endParaRPr lang="ru-RU" sz="32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3276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5251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Развитие антикоррупционной устойчивости личности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1986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6264695" cy="54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606969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Социальная сущность коррупции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000" b="1" dirty="0">
                <a:solidFill>
                  <a:srgbClr val="CC0000"/>
                </a:solidFill>
                <a:ea typeface="Times New Roman"/>
              </a:rPr>
              <a:t>использование государственно-административных прав и полномочий для решения сугубо личных проблем и, в первую очередь, для собственного (или семейно-корпоративного) </a:t>
            </a:r>
            <a:r>
              <a:rPr lang="ru-RU" sz="4000" b="1" dirty="0" smtClean="0">
                <a:solidFill>
                  <a:srgbClr val="CC0000"/>
                </a:solidFill>
                <a:ea typeface="Times New Roman"/>
              </a:rPr>
              <a:t>обогащения</a:t>
            </a:r>
            <a:endParaRPr lang="ru-RU" sz="40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8133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340768"/>
            <a:ext cx="8280920" cy="4808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Times New Roman"/>
                <a:cs typeface="Times New Roman"/>
              </a:rPr>
              <a:t> </a:t>
            </a:r>
            <a:r>
              <a:rPr lang="ru-RU" sz="3600" b="1" dirty="0">
                <a:solidFill>
                  <a:srgbClr val="C00000"/>
                </a:solidFill>
                <a:ea typeface="Times New Roman"/>
                <a:cs typeface="Times New Roman"/>
              </a:rPr>
              <a:t>Один из устоявшихся смыслов латинского слова «</a:t>
            </a:r>
            <a:r>
              <a:rPr lang="ru-RU" sz="3600" b="1" dirty="0" err="1">
                <a:solidFill>
                  <a:srgbClr val="C00000"/>
                </a:solidFill>
                <a:ea typeface="Times New Roman"/>
                <a:cs typeface="Times New Roman"/>
              </a:rPr>
              <a:t>corruptio</a:t>
            </a:r>
            <a:r>
              <a:rPr lang="ru-RU" sz="3600" b="1" dirty="0">
                <a:solidFill>
                  <a:srgbClr val="C00000"/>
                </a:solidFill>
                <a:ea typeface="Times New Roman"/>
                <a:cs typeface="Times New Roman"/>
              </a:rPr>
              <a:t>» </a:t>
            </a:r>
            <a:r>
              <a:rPr lang="ru-RU" sz="36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означает </a:t>
            </a:r>
            <a:r>
              <a:rPr lang="ru-RU" sz="3600" b="1" dirty="0">
                <a:solidFill>
                  <a:srgbClr val="C00000"/>
                </a:solidFill>
                <a:ea typeface="Times New Roman"/>
                <a:cs typeface="Times New Roman"/>
              </a:rPr>
              <a:t>«подкуп</a:t>
            </a:r>
            <a:r>
              <a:rPr lang="ru-RU" sz="36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».</a:t>
            </a:r>
            <a:r>
              <a:rPr lang="ru-RU" sz="3600" b="1" dirty="0" smtClean="0">
                <a:solidFill>
                  <a:srgbClr val="C00000"/>
                </a:solidFill>
                <a:ea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600" b="1" dirty="0" smtClean="0">
              <a:solidFill>
                <a:srgbClr val="C00000"/>
              </a:solidFill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C00000"/>
                </a:solidFill>
                <a:ea typeface="Times New Roman"/>
              </a:rPr>
              <a:t>У </a:t>
            </a:r>
            <a:r>
              <a:rPr lang="ru-RU" sz="3600" b="1" dirty="0">
                <a:solidFill>
                  <a:srgbClr val="C00000"/>
                </a:solidFill>
                <a:ea typeface="Times New Roman"/>
              </a:rPr>
              <a:t>этого латинского слова есть и более фундаментальные смыслы, </a:t>
            </a:r>
            <a:r>
              <a:rPr lang="ru-RU" sz="3600" b="1" dirty="0" smtClean="0">
                <a:solidFill>
                  <a:srgbClr val="C00000"/>
                </a:solidFill>
                <a:ea typeface="Times New Roman"/>
              </a:rPr>
              <a:t>«</a:t>
            </a:r>
            <a:r>
              <a:rPr lang="ru-RU" sz="3600" b="1" dirty="0">
                <a:solidFill>
                  <a:srgbClr val="C00000"/>
                </a:solidFill>
                <a:ea typeface="Times New Roman"/>
              </a:rPr>
              <a:t>порча», «гниение», «разложение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ea typeface="Times New Roman"/>
              </a:rPr>
              <a:t>»</a:t>
            </a:r>
            <a:endParaRPr lang="ru-RU" sz="3600" b="1" dirty="0">
              <a:solidFill>
                <a:srgbClr val="C00000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816438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52381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/>
                <a:ea typeface="Times New Roman"/>
              </a:rPr>
              <a:t/>
            </a:r>
            <a:br>
              <a:rPr lang="ru-RU" sz="2400" dirty="0" smtClean="0">
                <a:latin typeface="Times New Roman"/>
                <a:ea typeface="Times New Roman"/>
              </a:rPr>
            </a:b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ea typeface="Times New Roman"/>
              </a:rPr>
              <a:t>Символ коррупции </a:t>
            </a:r>
            <a:r>
              <a:rPr lang="ru-RU" sz="2800" dirty="0" smtClean="0">
                <a:solidFill>
                  <a:srgbClr val="002060"/>
                </a:solidFill>
                <a:ea typeface="Times New Roman"/>
              </a:rPr>
              <a:t>-</a:t>
            </a:r>
            <a:r>
              <a:rPr lang="ru-RU" sz="3200" dirty="0" smtClean="0">
                <a:solidFill>
                  <a:srgbClr val="CC0000"/>
                </a:solidFill>
                <a:ea typeface="Times New Roman"/>
              </a:rPr>
              <a:t>взятка</a:t>
            </a:r>
            <a:endParaRPr lang="ru-RU" sz="3200" dirty="0">
              <a:solidFill>
                <a:srgbClr val="CC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39552" y="1628800"/>
            <a:ext cx="2209800" cy="217932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</a:rPr>
              <a:t>полученная </a:t>
            </a:r>
            <a:r>
              <a:rPr lang="ru-RU" sz="2400" b="1" dirty="0">
                <a:solidFill>
                  <a:srgbClr val="002060"/>
                </a:solidFill>
                <a:latin typeface="+mj-lt"/>
                <a:ea typeface="Times New Roman"/>
              </a:rPr>
              <a:t>чиновником в обмен на незаконную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Times New Roman"/>
              </a:rPr>
              <a:t>услугу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2656"/>
            <a:ext cx="488131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08073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>
                <a:solidFill>
                  <a:srgbClr val="002060"/>
                </a:solidFill>
                <a:ea typeface="Times New Roman"/>
                <a:cs typeface="Times New Roman"/>
              </a:rPr>
              <a:t>Коррупционно</a:t>
            </a:r>
            <a:r>
              <a:rPr lang="ru-RU" sz="4000" b="1" dirty="0"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опасное поведение</a:t>
            </a:r>
            <a:r>
              <a:rPr lang="ru-RU" sz="2600" dirty="0" smtClean="0">
                <a:solidFill>
                  <a:prstClr val="black"/>
                </a:solidFill>
                <a:ea typeface="Times New Roman"/>
                <a:cs typeface="Times New Roman"/>
              </a:rPr>
              <a:t/>
            </a:r>
            <a:br>
              <a:rPr lang="ru-RU" sz="2600" dirty="0" smtClean="0">
                <a:solidFill>
                  <a:prstClr val="black"/>
                </a:solidFill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такое </a:t>
            </a:r>
            <a:r>
              <a:rPr lang="ru-RU" sz="3600" b="1" dirty="0">
                <a:solidFill>
                  <a:srgbClr val="C00000"/>
                </a:solidFill>
                <a:ea typeface="Times New Roman"/>
                <a:cs typeface="Times New Roman"/>
              </a:rPr>
              <a:t>действие или бездействие сотрудника, которое в ситуации </a:t>
            </a:r>
            <a:r>
              <a:rPr lang="ru-RU" sz="3600" b="1" dirty="0">
                <a:solidFill>
                  <a:srgbClr val="002060"/>
                </a:solidFill>
                <a:ea typeface="Times New Roman"/>
                <a:cs typeface="Times New Roman"/>
              </a:rPr>
              <a:t>конфликта интересов </a:t>
            </a:r>
            <a:r>
              <a:rPr lang="ru-RU" sz="3600" b="1" dirty="0">
                <a:solidFill>
                  <a:srgbClr val="C00000"/>
                </a:solidFill>
                <a:ea typeface="Times New Roman"/>
                <a:cs typeface="Times New Roman"/>
              </a:rPr>
              <a:t>создает предпосылки и условия для получения им корыстной </a:t>
            </a:r>
            <a:r>
              <a:rPr lang="ru-RU" sz="36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выгоды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9971198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Конфликт интересов 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64496"/>
          </a:xfrm>
        </p:spPr>
        <p:txBody>
          <a:bodyPr>
            <a:noAutofit/>
          </a:bodyPr>
          <a:lstStyle/>
          <a:p>
            <a:endParaRPr lang="ru-RU" sz="3600" b="1" dirty="0" smtClean="0">
              <a:solidFill>
                <a:srgbClr val="CC0000"/>
              </a:solidFill>
            </a:endParaRPr>
          </a:p>
          <a:p>
            <a:r>
              <a:rPr lang="ru-RU" sz="3600" b="1" dirty="0" smtClean="0">
                <a:solidFill>
                  <a:srgbClr val="CC0000"/>
                </a:solidFill>
              </a:rPr>
              <a:t>ситуация, при которой возникает  противоречие между личной заинтересованностью гражданского служащего и законными интересами других лиц</a:t>
            </a:r>
            <a:endParaRPr lang="ru-RU" sz="36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8498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92000">
              <a:srgbClr val="D4DEFF">
                <a:lumMod val="0"/>
                <a:lumOff val="100000"/>
                <a:alpha val="3000"/>
              </a:srgbClr>
            </a:gs>
            <a:gs pos="9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А</a:t>
            </a:r>
            <a:r>
              <a:rPr lang="ru-RU" sz="4000" b="1" dirty="0" smtClean="0">
                <a:solidFill>
                  <a:srgbClr val="002060"/>
                </a:solidFill>
              </a:rPr>
              <a:t>гентская модель коррупционных отношений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CC0000"/>
                </a:solidFill>
              </a:rPr>
              <a:t>в отношение вступают два действующих </a:t>
            </a:r>
            <a:r>
              <a:rPr lang="ru-RU" sz="2800" b="1" dirty="0" smtClean="0">
                <a:solidFill>
                  <a:srgbClr val="CC0000"/>
                </a:solidFill>
              </a:rPr>
              <a:t>лица:</a:t>
            </a:r>
          </a:p>
          <a:p>
            <a:endParaRPr lang="ru-RU" sz="2800" b="1" dirty="0" smtClean="0">
              <a:solidFill>
                <a:srgbClr val="CC0000"/>
              </a:solidFill>
            </a:endParaRPr>
          </a:p>
          <a:p>
            <a:r>
              <a:rPr lang="ru-RU" sz="2800" b="1" dirty="0" smtClean="0">
                <a:solidFill>
                  <a:srgbClr val="CC0000"/>
                </a:solidFill>
              </a:rPr>
              <a:t>- принципал -  </a:t>
            </a:r>
            <a:r>
              <a:rPr lang="ru-RU" sz="2800" b="1" dirty="0">
                <a:solidFill>
                  <a:srgbClr val="CC0000"/>
                </a:solidFill>
              </a:rPr>
              <a:t>обладает и распоряжается некоторыми ресурсами (власть деньги, пространство, т.д.) </a:t>
            </a:r>
            <a:r>
              <a:rPr lang="ru-RU" sz="2800" b="1" dirty="0" smtClean="0">
                <a:solidFill>
                  <a:srgbClr val="CC0000"/>
                </a:solidFill>
              </a:rPr>
              <a:t>действует </a:t>
            </a:r>
            <a:r>
              <a:rPr lang="ru-RU" sz="2800" b="1" dirty="0">
                <a:solidFill>
                  <a:srgbClr val="CC0000"/>
                </a:solidFill>
              </a:rPr>
              <a:t>для достижения определенных </a:t>
            </a:r>
            <a:r>
              <a:rPr lang="ru-RU" sz="2800" b="1" dirty="0" smtClean="0">
                <a:solidFill>
                  <a:srgbClr val="CC0000"/>
                </a:solidFill>
              </a:rPr>
              <a:t>целей;</a:t>
            </a:r>
          </a:p>
          <a:p>
            <a:endParaRPr lang="ru-RU" sz="2800" b="1" dirty="0" smtClean="0">
              <a:solidFill>
                <a:srgbClr val="CC0000"/>
              </a:solidFill>
            </a:endParaRPr>
          </a:p>
          <a:p>
            <a:r>
              <a:rPr lang="ru-RU" sz="2800" b="1" dirty="0" smtClean="0">
                <a:solidFill>
                  <a:srgbClr val="CC0000"/>
                </a:solidFill>
              </a:rPr>
              <a:t>- агент - наемное лицо.  Принципал </a:t>
            </a:r>
            <a:r>
              <a:rPr lang="ru-RU" sz="2800" b="1" dirty="0">
                <a:solidFill>
                  <a:srgbClr val="CC0000"/>
                </a:solidFill>
              </a:rPr>
              <a:t>и агент заключают </a:t>
            </a:r>
            <a:r>
              <a:rPr lang="ru-RU" sz="2800" b="1" dirty="0" smtClean="0">
                <a:solidFill>
                  <a:srgbClr val="CC0000"/>
                </a:solidFill>
              </a:rPr>
              <a:t>контракт</a:t>
            </a:r>
            <a:endParaRPr lang="ru-RU" sz="28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0790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92000">
              <a:srgbClr val="D4DEFF">
                <a:lumMod val="0"/>
                <a:lumOff val="100000"/>
                <a:alpha val="3000"/>
              </a:srgbClr>
            </a:gs>
            <a:gs pos="9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К</a:t>
            </a:r>
            <a:r>
              <a:rPr lang="ru-RU" sz="4000" b="1" dirty="0" smtClean="0">
                <a:solidFill>
                  <a:srgbClr val="002060"/>
                </a:solidFill>
              </a:rPr>
              <a:t>оррупционное поведение </a:t>
            </a:r>
            <a:r>
              <a:rPr lang="ru-RU" sz="4000" b="1" dirty="0">
                <a:solidFill>
                  <a:srgbClr val="002060"/>
                </a:solidFill>
              </a:rPr>
              <a:t>агента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sz="3600" b="1" dirty="0" smtClean="0">
                <a:solidFill>
                  <a:srgbClr val="CC0000"/>
                </a:solidFill>
              </a:rPr>
              <a:t>разновидность </a:t>
            </a:r>
            <a:r>
              <a:rPr lang="ru-RU" sz="3600" b="1" dirty="0">
                <a:solidFill>
                  <a:srgbClr val="CC0000"/>
                </a:solidFill>
              </a:rPr>
              <a:t>его оппортунистического поведения, при котором он использует ресурсы принципала не для решения задач последнего, а для достижения своих собственных </a:t>
            </a:r>
            <a:r>
              <a:rPr lang="ru-RU" sz="3600" b="1" dirty="0" smtClean="0">
                <a:solidFill>
                  <a:srgbClr val="CC0000"/>
                </a:solidFill>
              </a:rPr>
              <a:t>целей</a:t>
            </a:r>
            <a:endParaRPr lang="ru-RU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8575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92000">
              <a:srgbClr val="D4DEFF">
                <a:lumMod val="0"/>
                <a:lumOff val="100000"/>
                <a:alpha val="3000"/>
              </a:srgbClr>
            </a:gs>
            <a:gs pos="9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С</a:t>
            </a:r>
            <a:r>
              <a:rPr lang="ru-RU" sz="4000" b="1" dirty="0" smtClean="0">
                <a:solidFill>
                  <a:srgbClr val="002060"/>
                </a:solidFill>
              </a:rPr>
              <a:t>ущностные признаки </a:t>
            </a:r>
            <a:r>
              <a:rPr lang="ru-RU" sz="4000" b="1" dirty="0">
                <a:solidFill>
                  <a:srgbClr val="002060"/>
                </a:solidFill>
              </a:rPr>
              <a:t>коррупционного поведения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ru-RU" b="1" dirty="0" smtClean="0"/>
          </a:p>
          <a:p>
            <a:pPr lvl="0"/>
            <a:r>
              <a:rPr lang="ru-RU" sz="3600" b="1" dirty="0" smtClean="0">
                <a:solidFill>
                  <a:srgbClr val="CC0000"/>
                </a:solidFill>
              </a:rPr>
              <a:t>нарушение </a:t>
            </a:r>
            <a:r>
              <a:rPr lang="ru-RU" sz="3600" b="1" dirty="0">
                <a:solidFill>
                  <a:srgbClr val="CC0000"/>
                </a:solidFill>
              </a:rPr>
              <a:t>контракта с принципалом</a:t>
            </a:r>
            <a:r>
              <a:rPr lang="ru-RU" sz="3600" b="1" dirty="0" smtClean="0">
                <a:solidFill>
                  <a:srgbClr val="CC0000"/>
                </a:solidFill>
              </a:rPr>
              <a:t>;</a:t>
            </a:r>
          </a:p>
          <a:p>
            <a:pPr lvl="0"/>
            <a:endParaRPr lang="ru-RU" sz="3600" dirty="0">
              <a:solidFill>
                <a:srgbClr val="CC0000"/>
              </a:solidFill>
            </a:endParaRPr>
          </a:p>
          <a:p>
            <a:pPr lvl="0"/>
            <a:r>
              <a:rPr lang="ru-RU" sz="3600" b="1" dirty="0">
                <a:solidFill>
                  <a:srgbClr val="CC0000"/>
                </a:solidFill>
              </a:rPr>
              <a:t>предательство интересов принципала</a:t>
            </a:r>
            <a:r>
              <a:rPr lang="ru-RU" sz="3600" b="1" dirty="0" smtClean="0">
                <a:solidFill>
                  <a:srgbClr val="CC0000"/>
                </a:solidFill>
              </a:rPr>
              <a:t>;</a:t>
            </a:r>
          </a:p>
          <a:p>
            <a:pPr lvl="0"/>
            <a:endParaRPr lang="ru-RU" sz="3600" dirty="0">
              <a:solidFill>
                <a:srgbClr val="CC0000"/>
              </a:solidFill>
            </a:endParaRPr>
          </a:p>
          <a:p>
            <a:pPr lvl="0"/>
            <a:r>
              <a:rPr lang="ru-RU" sz="3600" b="1" dirty="0">
                <a:solidFill>
                  <a:srgbClr val="CC0000"/>
                </a:solidFill>
              </a:rPr>
              <a:t>воровство ресурсов.</a:t>
            </a:r>
            <a:endParaRPr lang="ru-RU" sz="3600" dirty="0">
              <a:solidFill>
                <a:srgbClr val="CC0000"/>
              </a:solidFill>
            </a:endParaRPr>
          </a:p>
          <a:p>
            <a:endParaRPr lang="ru-RU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57103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1177</TotalTime>
  <Words>240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Поток</vt:lpstr>
      <vt:lpstr>Круги</vt:lpstr>
      <vt:lpstr> ОСОБЕННОСТИ КОРРУПЦИОННЫХ ОТНОШЕНИЙ  </vt:lpstr>
      <vt:lpstr>Социальная сущность коррупции </vt:lpstr>
      <vt:lpstr>Презентация PowerPoint</vt:lpstr>
      <vt:lpstr>  Символ коррупции -взятка</vt:lpstr>
      <vt:lpstr>Коррупционно опасное поведение </vt:lpstr>
      <vt:lpstr>Конфликт интересов </vt:lpstr>
      <vt:lpstr>Агентская модель коррупционных отношений</vt:lpstr>
      <vt:lpstr>Коррупционное поведение агента </vt:lpstr>
      <vt:lpstr>Сущностные признаки коррупционного поведения </vt:lpstr>
      <vt:lpstr>Презентация PowerPoint</vt:lpstr>
      <vt:lpstr>Развитие антикоррупционной устойчивости личности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модуль ФГОС НПО  СПО</dc:title>
  <dc:creator>User</dc:creator>
  <cp:lastModifiedBy>в</cp:lastModifiedBy>
  <cp:revision>222</cp:revision>
  <dcterms:created xsi:type="dcterms:W3CDTF">2010-06-06T10:46:54Z</dcterms:created>
  <dcterms:modified xsi:type="dcterms:W3CDTF">2011-10-26T04:46:19Z</dcterms:modified>
</cp:coreProperties>
</file>